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"/>
  </p:notesMasterIdLst>
  <p:sldIdLst>
    <p:sldId id="256" r:id="rId2"/>
  </p:sldIdLst>
  <p:sldSz cx="38404800" cy="38404800"/>
  <p:notesSz cx="6858000" cy="9144000"/>
  <p:defaultTextStyle>
    <a:defPPr>
      <a:defRPr lang="en-US"/>
    </a:defPPr>
    <a:lvl1pPr marL="0" algn="l" defTabSz="3686767" rtl="0" eaLnBrk="1" latinLnBrk="0" hangingPunct="1">
      <a:defRPr sz="7257" kern="1200">
        <a:solidFill>
          <a:schemeClr val="tx1"/>
        </a:solidFill>
        <a:latin typeface="+mn-lt"/>
        <a:ea typeface="+mn-ea"/>
        <a:cs typeface="+mn-cs"/>
      </a:defRPr>
    </a:lvl1pPr>
    <a:lvl2pPr marL="1843384" algn="l" defTabSz="3686767" rtl="0" eaLnBrk="1" latinLnBrk="0" hangingPunct="1">
      <a:defRPr sz="7257" kern="1200">
        <a:solidFill>
          <a:schemeClr val="tx1"/>
        </a:solidFill>
        <a:latin typeface="+mn-lt"/>
        <a:ea typeface="+mn-ea"/>
        <a:cs typeface="+mn-cs"/>
      </a:defRPr>
    </a:lvl2pPr>
    <a:lvl3pPr marL="3686767" algn="l" defTabSz="3686767" rtl="0" eaLnBrk="1" latinLnBrk="0" hangingPunct="1">
      <a:defRPr sz="7257" kern="1200">
        <a:solidFill>
          <a:schemeClr val="tx1"/>
        </a:solidFill>
        <a:latin typeface="+mn-lt"/>
        <a:ea typeface="+mn-ea"/>
        <a:cs typeface="+mn-cs"/>
      </a:defRPr>
    </a:lvl3pPr>
    <a:lvl4pPr marL="5530152" algn="l" defTabSz="3686767" rtl="0" eaLnBrk="1" latinLnBrk="0" hangingPunct="1">
      <a:defRPr sz="7257" kern="1200">
        <a:solidFill>
          <a:schemeClr val="tx1"/>
        </a:solidFill>
        <a:latin typeface="+mn-lt"/>
        <a:ea typeface="+mn-ea"/>
        <a:cs typeface="+mn-cs"/>
      </a:defRPr>
    </a:lvl4pPr>
    <a:lvl5pPr marL="7373536" algn="l" defTabSz="3686767" rtl="0" eaLnBrk="1" latinLnBrk="0" hangingPunct="1">
      <a:defRPr sz="7257" kern="1200">
        <a:solidFill>
          <a:schemeClr val="tx1"/>
        </a:solidFill>
        <a:latin typeface="+mn-lt"/>
        <a:ea typeface="+mn-ea"/>
        <a:cs typeface="+mn-cs"/>
      </a:defRPr>
    </a:lvl5pPr>
    <a:lvl6pPr marL="9216919" algn="l" defTabSz="3686767" rtl="0" eaLnBrk="1" latinLnBrk="0" hangingPunct="1">
      <a:defRPr sz="7257" kern="1200">
        <a:solidFill>
          <a:schemeClr val="tx1"/>
        </a:solidFill>
        <a:latin typeface="+mn-lt"/>
        <a:ea typeface="+mn-ea"/>
        <a:cs typeface="+mn-cs"/>
      </a:defRPr>
    </a:lvl6pPr>
    <a:lvl7pPr marL="11060303" algn="l" defTabSz="3686767" rtl="0" eaLnBrk="1" latinLnBrk="0" hangingPunct="1">
      <a:defRPr sz="7257" kern="1200">
        <a:solidFill>
          <a:schemeClr val="tx1"/>
        </a:solidFill>
        <a:latin typeface="+mn-lt"/>
        <a:ea typeface="+mn-ea"/>
        <a:cs typeface="+mn-cs"/>
      </a:defRPr>
    </a:lvl7pPr>
    <a:lvl8pPr marL="12903686" algn="l" defTabSz="3686767" rtl="0" eaLnBrk="1" latinLnBrk="0" hangingPunct="1">
      <a:defRPr sz="7257" kern="1200">
        <a:solidFill>
          <a:schemeClr val="tx1"/>
        </a:solidFill>
        <a:latin typeface="+mn-lt"/>
        <a:ea typeface="+mn-ea"/>
        <a:cs typeface="+mn-cs"/>
      </a:defRPr>
    </a:lvl8pPr>
    <a:lvl9pPr marL="14747072" algn="l" defTabSz="3686767" rtl="0" eaLnBrk="1" latinLnBrk="0" hangingPunct="1">
      <a:defRPr sz="725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95" userDrawn="1">
          <p15:clr>
            <a:srgbClr val="A4A3A4"/>
          </p15:clr>
        </p15:guide>
        <p15:guide id="2" pos="120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7561"/>
    <p:restoredTop sz="94567"/>
  </p:normalViewPr>
  <p:slideViewPr>
    <p:cSldViewPr snapToGrid="0" snapToObjects="1">
      <p:cViewPr>
        <p:scale>
          <a:sx n="24" d="100"/>
          <a:sy n="24" d="100"/>
        </p:scale>
        <p:origin x="6496" y="-1232"/>
      </p:cViewPr>
      <p:guideLst>
        <p:guide orient="horz" pos="12095"/>
        <p:guide pos="120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0ED8F1-3414-544F-92C2-B5A138FC14EB}" type="datetimeFigureOut">
              <a:rPr lang="en-US" smtClean="0"/>
              <a:t>6/17/17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1DB1F1-D5CE-2A4F-9879-CFCB6312E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133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98993" rtl="0" eaLnBrk="1" latinLnBrk="0" hangingPunct="1">
      <a:defRPr sz="1180" kern="1200">
        <a:solidFill>
          <a:schemeClr val="tx1"/>
        </a:solidFill>
        <a:latin typeface="+mn-lt"/>
        <a:ea typeface="+mn-ea"/>
        <a:cs typeface="+mn-cs"/>
      </a:defRPr>
    </a:lvl1pPr>
    <a:lvl2pPr marL="449496" algn="l" defTabSz="898993" rtl="0" eaLnBrk="1" latinLnBrk="0" hangingPunct="1">
      <a:defRPr sz="1180" kern="1200">
        <a:solidFill>
          <a:schemeClr val="tx1"/>
        </a:solidFill>
        <a:latin typeface="+mn-lt"/>
        <a:ea typeface="+mn-ea"/>
        <a:cs typeface="+mn-cs"/>
      </a:defRPr>
    </a:lvl2pPr>
    <a:lvl3pPr marL="898993" algn="l" defTabSz="898993" rtl="0" eaLnBrk="1" latinLnBrk="0" hangingPunct="1">
      <a:defRPr sz="1180" kern="1200">
        <a:solidFill>
          <a:schemeClr val="tx1"/>
        </a:solidFill>
        <a:latin typeface="+mn-lt"/>
        <a:ea typeface="+mn-ea"/>
        <a:cs typeface="+mn-cs"/>
      </a:defRPr>
    </a:lvl3pPr>
    <a:lvl4pPr marL="1348489" algn="l" defTabSz="898993" rtl="0" eaLnBrk="1" latinLnBrk="0" hangingPunct="1">
      <a:defRPr sz="1180" kern="1200">
        <a:solidFill>
          <a:schemeClr val="tx1"/>
        </a:solidFill>
        <a:latin typeface="+mn-lt"/>
        <a:ea typeface="+mn-ea"/>
        <a:cs typeface="+mn-cs"/>
      </a:defRPr>
    </a:lvl4pPr>
    <a:lvl5pPr marL="1797985" algn="l" defTabSz="898993" rtl="0" eaLnBrk="1" latinLnBrk="0" hangingPunct="1">
      <a:defRPr sz="1180" kern="1200">
        <a:solidFill>
          <a:schemeClr val="tx1"/>
        </a:solidFill>
        <a:latin typeface="+mn-lt"/>
        <a:ea typeface="+mn-ea"/>
        <a:cs typeface="+mn-cs"/>
      </a:defRPr>
    </a:lvl5pPr>
    <a:lvl6pPr marL="2247481" algn="l" defTabSz="898993" rtl="0" eaLnBrk="1" latinLnBrk="0" hangingPunct="1">
      <a:defRPr sz="1180" kern="1200">
        <a:solidFill>
          <a:schemeClr val="tx1"/>
        </a:solidFill>
        <a:latin typeface="+mn-lt"/>
        <a:ea typeface="+mn-ea"/>
        <a:cs typeface="+mn-cs"/>
      </a:defRPr>
    </a:lvl6pPr>
    <a:lvl7pPr marL="2696978" algn="l" defTabSz="898993" rtl="0" eaLnBrk="1" latinLnBrk="0" hangingPunct="1">
      <a:defRPr sz="1180" kern="1200">
        <a:solidFill>
          <a:schemeClr val="tx1"/>
        </a:solidFill>
        <a:latin typeface="+mn-lt"/>
        <a:ea typeface="+mn-ea"/>
        <a:cs typeface="+mn-cs"/>
      </a:defRPr>
    </a:lvl7pPr>
    <a:lvl8pPr marL="3146473" algn="l" defTabSz="898993" rtl="0" eaLnBrk="1" latinLnBrk="0" hangingPunct="1">
      <a:defRPr sz="1180" kern="1200">
        <a:solidFill>
          <a:schemeClr val="tx1"/>
        </a:solidFill>
        <a:latin typeface="+mn-lt"/>
        <a:ea typeface="+mn-ea"/>
        <a:cs typeface="+mn-cs"/>
      </a:defRPr>
    </a:lvl8pPr>
    <a:lvl9pPr marL="3595969" algn="l" defTabSz="898993" rtl="0" eaLnBrk="1" latinLnBrk="0" hangingPunct="1">
      <a:defRPr sz="11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1DB1F1-D5CE-2A4F-9879-CFCB6312E2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593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6285233"/>
            <a:ext cx="32644080" cy="1337056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20171413"/>
            <a:ext cx="28803600" cy="9272267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D1B2C-7FEC-A643-940A-7934DC981F4F}" type="datetimeFigureOut">
              <a:rPr lang="en-US" smtClean="0"/>
              <a:t>6/16/17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FF19A-555B-134D-AEFE-81A7C11305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D1B2C-7FEC-A643-940A-7934DC981F4F}" type="datetimeFigureOut">
              <a:rPr lang="en-US" smtClean="0"/>
              <a:t>6/16/17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FF19A-555B-134D-AEFE-81A7C11305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483437" y="2044700"/>
            <a:ext cx="8281035" cy="3254629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40332" y="2044700"/>
            <a:ext cx="24363045" cy="3254629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D1B2C-7FEC-A643-940A-7934DC981F4F}" type="datetimeFigureOut">
              <a:rPr lang="en-US" smtClean="0"/>
              <a:t>6/16/17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FF19A-555B-134D-AEFE-81A7C11305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D1B2C-7FEC-A643-940A-7934DC981F4F}" type="datetimeFigureOut">
              <a:rPr lang="en-US" smtClean="0"/>
              <a:t>6/16/17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FF19A-555B-134D-AEFE-81A7C11305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0330" y="9574541"/>
            <a:ext cx="33124140" cy="15975327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0330" y="25701001"/>
            <a:ext cx="33124140" cy="8401047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/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D1B2C-7FEC-A643-940A-7934DC981F4F}" type="datetimeFigureOut">
              <a:rPr lang="en-US" smtClean="0"/>
              <a:t>6/16/17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FF19A-555B-134D-AEFE-81A7C11305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40330" y="10223500"/>
            <a:ext cx="16322040" cy="2436749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42430" y="10223500"/>
            <a:ext cx="16322040" cy="2436749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D1B2C-7FEC-A643-940A-7934DC981F4F}" type="datetimeFigureOut">
              <a:rPr lang="en-US" smtClean="0"/>
              <a:t>6/16/17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FF19A-555B-134D-AEFE-81A7C11305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044708"/>
            <a:ext cx="33124140" cy="742315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5336" y="9414513"/>
            <a:ext cx="16247028" cy="4613907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45336" y="14028420"/>
            <a:ext cx="16247028" cy="2063369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442432" y="9414513"/>
            <a:ext cx="16327042" cy="4613907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442432" y="14028420"/>
            <a:ext cx="16327042" cy="2063369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D1B2C-7FEC-A643-940A-7934DC981F4F}" type="datetimeFigureOut">
              <a:rPr lang="en-US" smtClean="0"/>
              <a:t>6/16/17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FF19A-555B-134D-AEFE-81A7C11305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D1B2C-7FEC-A643-940A-7934DC981F4F}" type="datetimeFigureOut">
              <a:rPr lang="en-US" smtClean="0"/>
              <a:t>6/16/17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FF19A-555B-134D-AEFE-81A7C11305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D1B2C-7FEC-A643-940A-7934DC981F4F}" type="datetimeFigureOut">
              <a:rPr lang="en-US" smtClean="0"/>
              <a:t>6/16/17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FF19A-555B-134D-AEFE-81A7C11305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560320"/>
            <a:ext cx="12386548" cy="896112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27042" y="5529588"/>
            <a:ext cx="19442430" cy="27292300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11521440"/>
            <a:ext cx="12386548" cy="21344893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D1B2C-7FEC-A643-940A-7934DC981F4F}" type="datetimeFigureOut">
              <a:rPr lang="en-US" smtClean="0"/>
              <a:t>6/16/17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FF19A-555B-134D-AEFE-81A7C11305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560320"/>
            <a:ext cx="12386548" cy="896112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327042" y="5529588"/>
            <a:ext cx="19442430" cy="27292300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11521440"/>
            <a:ext cx="12386548" cy="21344893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D1B2C-7FEC-A643-940A-7934DC981F4F}" type="datetimeFigureOut">
              <a:rPr lang="en-US" smtClean="0"/>
              <a:t>6/16/17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FF19A-555B-134D-AEFE-81A7C11305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0330" y="2044708"/>
            <a:ext cx="33124140" cy="7423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0330" y="10223500"/>
            <a:ext cx="33124140" cy="24367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40330" y="35595568"/>
            <a:ext cx="864108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D1B2C-7FEC-A643-940A-7934DC981F4F}" type="datetimeFigureOut">
              <a:rPr lang="en-US" smtClean="0"/>
              <a:t>6/16/17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21590" y="35595568"/>
            <a:ext cx="1296162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123390" y="35595568"/>
            <a:ext cx="864108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FF19A-555B-134D-AEFE-81A7C1130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542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20" Type="http://schemas.openxmlformats.org/officeDocument/2006/relationships/image" Target="../media/image18.png"/><Relationship Id="rId21" Type="http://schemas.openxmlformats.org/officeDocument/2006/relationships/image" Target="../media/image19.png"/><Relationship Id="rId22" Type="http://schemas.openxmlformats.org/officeDocument/2006/relationships/image" Target="../media/image20.png"/><Relationship Id="rId23" Type="http://schemas.openxmlformats.org/officeDocument/2006/relationships/image" Target="../media/image21.png"/><Relationship Id="rId24" Type="http://schemas.openxmlformats.org/officeDocument/2006/relationships/image" Target="../media/image22.png"/><Relationship Id="rId25" Type="http://schemas.openxmlformats.org/officeDocument/2006/relationships/image" Target="../media/image23.png"/><Relationship Id="rId26" Type="http://schemas.openxmlformats.org/officeDocument/2006/relationships/hyperlink" Target="https://github.com/chendaniely/2016-11-01-bi_symposium" TargetMode="External"/><Relationship Id="rId27" Type="http://schemas.openxmlformats.org/officeDocument/2006/relationships/hyperlink" Target="https://github.com/chendaniely/mann2" TargetMode="External"/><Relationship Id="rId28" Type="http://schemas.openxmlformats.org/officeDocument/2006/relationships/hyperlink" Target="https://github.com/chendaniely/mann2_simulations" TargetMode="External"/><Relationship Id="rId29" Type="http://schemas.openxmlformats.org/officeDocument/2006/relationships/image" Target="../media/image24.png"/><Relationship Id="rId30" Type="http://schemas.openxmlformats.org/officeDocument/2006/relationships/image" Target="../media/image25.png"/><Relationship Id="rId31" Type="http://schemas.openxmlformats.org/officeDocument/2006/relationships/image" Target="../media/image26.png"/><Relationship Id="rId32" Type="http://schemas.openxmlformats.org/officeDocument/2006/relationships/image" Target="../media/image27.jpg"/><Relationship Id="rId10" Type="http://schemas.openxmlformats.org/officeDocument/2006/relationships/image" Target="../media/image8.emf"/><Relationship Id="rId11" Type="http://schemas.openxmlformats.org/officeDocument/2006/relationships/image" Target="../media/image9.emf"/><Relationship Id="rId12" Type="http://schemas.openxmlformats.org/officeDocument/2006/relationships/image" Target="../media/image10.jpeg"/><Relationship Id="rId13" Type="http://schemas.openxmlformats.org/officeDocument/2006/relationships/image" Target="../media/image11.emf"/><Relationship Id="rId14" Type="http://schemas.openxmlformats.org/officeDocument/2006/relationships/image" Target="../media/image12.emf"/><Relationship Id="rId15" Type="http://schemas.openxmlformats.org/officeDocument/2006/relationships/image" Target="../media/image13.png"/><Relationship Id="rId16" Type="http://schemas.openxmlformats.org/officeDocument/2006/relationships/image" Target="../media/image14.png"/><Relationship Id="rId17" Type="http://schemas.openxmlformats.org/officeDocument/2006/relationships/image" Target="../media/image15.png"/><Relationship Id="rId18" Type="http://schemas.openxmlformats.org/officeDocument/2006/relationships/image" Target="../media/image16.png"/><Relationship Id="rId19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7285" y="10266439"/>
            <a:ext cx="2075675" cy="1688728"/>
          </a:xfrm>
          <a:prstGeom prst="rect">
            <a:avLst/>
          </a:prstGeom>
        </p:spPr>
      </p:pic>
      <p:pic>
        <p:nvPicPr>
          <p:cNvPr id="16" name="Picture 15" descr="Surve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9093" y="10212073"/>
            <a:ext cx="1919883" cy="1285211"/>
          </a:xfrm>
          <a:prstGeom prst="rect">
            <a:avLst/>
          </a:prstGeom>
        </p:spPr>
      </p:pic>
      <p:pic>
        <p:nvPicPr>
          <p:cNvPr id="17" name="Picture 16" descr="medical record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5998" y="10191674"/>
            <a:ext cx="2535372" cy="1763493"/>
          </a:xfrm>
          <a:prstGeom prst="rect">
            <a:avLst/>
          </a:prstGeom>
        </p:spPr>
      </p:pic>
      <p:pic>
        <p:nvPicPr>
          <p:cNvPr id="18" name="Picture 17" descr="Credit car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0982" y="10232289"/>
            <a:ext cx="3127285" cy="1956894"/>
          </a:xfrm>
          <a:prstGeom prst="rect">
            <a:avLst/>
          </a:prstGeom>
        </p:spPr>
      </p:pic>
      <p:pic>
        <p:nvPicPr>
          <p:cNvPr id="19" name="Picture 18" descr="Social media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5091" y="10142200"/>
            <a:ext cx="3686212" cy="199669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9389793" y="12634422"/>
            <a:ext cx="6841041" cy="13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73" b="1" dirty="0">
                <a:latin typeface="Trebuchet MS" charset="0"/>
                <a:ea typeface="Trebuchet MS" charset="0"/>
                <a:cs typeface="Trebuchet MS" charset="0"/>
              </a:rPr>
              <a:t>Designed Data Collections</a:t>
            </a:r>
          </a:p>
          <a:p>
            <a:r>
              <a:rPr lang="en-US" sz="2773" dirty="0">
                <a:latin typeface="Trebuchet MS" charset="0"/>
                <a:ea typeface="Trebuchet MS" charset="0"/>
                <a:cs typeface="Trebuchet MS" charset="0"/>
              </a:rPr>
              <a:t>Statistically designed and intentional observational data collections</a:t>
            </a:r>
            <a:endParaRPr lang="en-US" sz="2773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405999" y="12634422"/>
            <a:ext cx="6841041" cy="13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73" b="1" dirty="0">
                <a:latin typeface="Trebuchet MS" charset="0"/>
                <a:ea typeface="Trebuchet MS" charset="0"/>
                <a:cs typeface="Trebuchet MS" charset="0"/>
              </a:rPr>
              <a:t>Administrative Data</a:t>
            </a:r>
          </a:p>
          <a:p>
            <a:r>
              <a:rPr lang="en-US" sz="2773" dirty="0">
                <a:latin typeface="Trebuchet MS" charset="0"/>
                <a:ea typeface="Trebuchet MS" charset="0"/>
                <a:cs typeface="Trebuchet MS" charset="0"/>
              </a:rPr>
              <a:t>Data collected for the administration of an organization or program</a:t>
            </a:r>
            <a:endParaRPr lang="en-US" sz="2773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065619" y="12634422"/>
            <a:ext cx="6116434" cy="13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73" b="1" dirty="0">
                <a:latin typeface="Trebuchet MS" charset="0"/>
                <a:ea typeface="Trebuchet MS" charset="0"/>
                <a:cs typeface="Trebuchet MS" charset="0"/>
              </a:rPr>
              <a:t>Opportunity Data</a:t>
            </a:r>
          </a:p>
          <a:p>
            <a:r>
              <a:rPr lang="en-US" sz="2773" dirty="0">
                <a:latin typeface="Trebuchet MS" charset="0"/>
                <a:ea typeface="Trebuchet MS" charset="0"/>
                <a:cs typeface="Trebuchet MS" charset="0"/>
              </a:rPr>
              <a:t>Data generated as we move through our daily paces</a:t>
            </a:r>
            <a:endParaRPr lang="en-US" sz="2773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207812" y="12671169"/>
            <a:ext cx="6284695" cy="13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73" b="1" dirty="0">
                <a:latin typeface="Trebuchet MS" charset="0"/>
                <a:ea typeface="Trebuchet MS" charset="0"/>
                <a:cs typeface="Trebuchet MS" charset="0"/>
              </a:rPr>
              <a:t>Procedural Data</a:t>
            </a:r>
          </a:p>
          <a:p>
            <a:r>
              <a:rPr lang="en-US" sz="2773" dirty="0">
                <a:latin typeface="Trebuchet MS" charset="0"/>
                <a:ea typeface="Trebuchet MS" charset="0"/>
                <a:cs typeface="Trebuchet MS" charset="0"/>
              </a:rPr>
              <a:t>Data derived from policies and procedures </a:t>
            </a:r>
            <a:endParaRPr lang="en-US" sz="2773" dirty="0">
              <a:latin typeface="Trebuchet MS" charset="0"/>
              <a:ea typeface="Trebuchet MS" charset="0"/>
              <a:cs typeface="Trebuchet MS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03359" y="11014100"/>
            <a:ext cx="1715450" cy="117508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1054" y="10207164"/>
            <a:ext cx="2537925" cy="218723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9389793" y="15832405"/>
            <a:ext cx="12049132" cy="1017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9" dirty="0">
                <a:latin typeface="Raleway Medium" charset="0"/>
                <a:ea typeface="Raleway Medium" charset="0"/>
                <a:cs typeface="Raleway Medium" charset="0"/>
              </a:rPr>
              <a:t>Veracity and Value </a:t>
            </a:r>
            <a:endParaRPr lang="en-US" sz="6009" dirty="0">
              <a:latin typeface="Raleway Medium" charset="0"/>
              <a:ea typeface="Raleway Medium" charset="0"/>
              <a:cs typeface="Raleway Medium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0633" y="16104885"/>
            <a:ext cx="14323065" cy="172538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5351057" y="15832405"/>
            <a:ext cx="12049132" cy="1017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9" dirty="0">
                <a:latin typeface="Raleway Medium" charset="0"/>
                <a:ea typeface="Raleway Medium" charset="0"/>
                <a:cs typeface="Raleway Medium" charset="0"/>
              </a:rPr>
              <a:t>Social and Behavioral Data Flows </a:t>
            </a:r>
            <a:endParaRPr lang="en-US" sz="6009" dirty="0">
              <a:latin typeface="Raleway Medium" charset="0"/>
              <a:ea typeface="Raleway Medium" charset="0"/>
              <a:cs typeface="Raleway Medium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8404" y="25869611"/>
            <a:ext cx="30166791" cy="174291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9389792" y="24365500"/>
            <a:ext cx="27936904" cy="1017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9" dirty="0">
                <a:latin typeface="Raleway Medium" charset="0"/>
                <a:ea typeface="Raleway Medium" charset="0"/>
                <a:cs typeface="Raleway Medium" charset="0"/>
              </a:rPr>
              <a:t>Governance, Structure, and Quality </a:t>
            </a:r>
            <a:endParaRPr lang="en-US" sz="6009" dirty="0">
              <a:latin typeface="Raleway Medium" charset="0"/>
              <a:ea typeface="Raleway Medium" charset="0"/>
              <a:cs typeface="Raleway Medium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1695" y="34107957"/>
            <a:ext cx="30166791" cy="1742917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9389792" y="31105296"/>
            <a:ext cx="27936904" cy="1017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9" dirty="0">
                <a:latin typeface="Raleway Medium" charset="0"/>
                <a:ea typeface="Raleway Medium" charset="0"/>
                <a:cs typeface="Raleway Medium" charset="0"/>
              </a:rPr>
              <a:t>Challenge and Opportunities </a:t>
            </a:r>
            <a:endParaRPr lang="en-US" sz="6009" dirty="0">
              <a:latin typeface="Raleway Medium" charset="0"/>
              <a:ea typeface="Raleway Medium" charset="0"/>
              <a:cs typeface="Raleway Medium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564852" y="19443362"/>
            <a:ext cx="192024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8400" dirty="0">
                <a:latin typeface="Raleway Medium"/>
                <a:ea typeface="Blanch Caps" charset="0"/>
                <a:cs typeface="Raleway Medium"/>
              </a:rPr>
              <a:t>Understanding Social Diffusion Dynamics Using Networked Cognitive Systems</a:t>
            </a:r>
            <a:endParaRPr lang="en-US" sz="8400" dirty="0">
              <a:latin typeface="Raleway Medium"/>
              <a:ea typeface="Blanch Caps" charset="0"/>
              <a:cs typeface="Raleway Medium"/>
            </a:endParaRPr>
          </a:p>
        </p:txBody>
      </p:sp>
      <p:grpSp>
        <p:nvGrpSpPr>
          <p:cNvPr id="122" name="Group 121"/>
          <p:cNvGrpSpPr/>
          <p:nvPr/>
        </p:nvGrpSpPr>
        <p:grpSpPr>
          <a:xfrm>
            <a:off x="-54545" y="-117052"/>
            <a:ext cx="43136454" cy="38538467"/>
            <a:chOff x="-54545" y="-117052"/>
            <a:chExt cx="43136454" cy="38538467"/>
          </a:xfrm>
        </p:grpSpPr>
        <p:grpSp>
          <p:nvGrpSpPr>
            <p:cNvPr id="51" name="Group 50"/>
            <p:cNvGrpSpPr/>
            <p:nvPr/>
          </p:nvGrpSpPr>
          <p:grpSpPr>
            <a:xfrm>
              <a:off x="-54545" y="-117052"/>
              <a:ext cx="43003104" cy="38521852"/>
              <a:chOff x="-62337" y="-133774"/>
              <a:chExt cx="49146404" cy="44024974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-62337" y="-133774"/>
                <a:ext cx="49146404" cy="43891200"/>
                <a:chOff x="-137151" y="231986"/>
                <a:chExt cx="49054862" cy="43891200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-137151" y="231986"/>
                  <a:ext cx="49054862" cy="43891200"/>
                  <a:chOff x="-137151" y="231986"/>
                  <a:chExt cx="49054862" cy="43896226"/>
                </a:xfrm>
              </p:grpSpPr>
              <p:grpSp>
                <p:nvGrpSpPr>
                  <p:cNvPr id="5" name="Group 4"/>
                  <p:cNvGrpSpPr/>
                  <p:nvPr/>
                </p:nvGrpSpPr>
                <p:grpSpPr>
                  <a:xfrm>
                    <a:off x="5203893" y="231986"/>
                    <a:ext cx="43713818" cy="43896226"/>
                    <a:chOff x="-23392804" y="102542"/>
                    <a:chExt cx="43713818" cy="43896226"/>
                  </a:xfrm>
                </p:grpSpPr>
                <p:pic>
                  <p:nvPicPr>
                    <p:cNvPr id="37" name="Picture 36"/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3392804" y="102542"/>
                      <a:ext cx="38637269" cy="4389622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40" name="TextBox 39"/>
                    <p:cNvSpPr txBox="1"/>
                    <p:nvPr/>
                  </p:nvSpPr>
                  <p:spPr>
                    <a:xfrm>
                      <a:off x="12445567" y="41851739"/>
                      <a:ext cx="7875447" cy="49565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just"/>
                      <a:r>
                        <a:rPr lang="en-US" sz="2218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Raleway Medium" charset="0"/>
                          <a:ea typeface="Raleway Medium" charset="0"/>
                          <a:cs typeface="Raleway Medium" charset="0"/>
                        </a:rPr>
                        <a:t>bi.vt.edu</a:t>
                      </a:r>
                      <a:r>
                        <a:rPr lang="en-US" sz="2218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aleway Medium" charset="0"/>
                          <a:ea typeface="Raleway Medium" charset="0"/>
                          <a:cs typeface="Raleway Medium" charset="0"/>
                        </a:rPr>
                        <a:t>/</a:t>
                      </a:r>
                      <a:r>
                        <a:rPr lang="en-US" sz="2218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Raleway Medium" charset="0"/>
                          <a:ea typeface="Raleway Medium" charset="0"/>
                          <a:cs typeface="Raleway Medium" charset="0"/>
                        </a:rPr>
                        <a:t>sdal</a:t>
                      </a:r>
                      <a:endParaRPr lang="en-US" sz="2218" dirty="0">
                        <a:solidFill>
                          <a:schemeClr val="bg2">
                            <a:lumMod val="50000"/>
                          </a:schemeClr>
                        </a:solidFill>
                        <a:latin typeface="Raleway Medium" charset="0"/>
                        <a:ea typeface="Raleway Medium" charset="0"/>
                        <a:cs typeface="Raleway Medium" charset="0"/>
                      </a:endParaRPr>
                    </a:p>
                  </p:txBody>
                </p:sp>
              </p:grpSp>
              <p:pic>
                <p:nvPicPr>
                  <p:cNvPr id="6" name="Picture 5"/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137151" y="231986"/>
                    <a:ext cx="38637269" cy="4389622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8242" y="1473298"/>
                  <a:ext cx="9203183" cy="3729570"/>
                </a:xfrm>
                <a:prstGeom prst="rect">
                  <a:avLst/>
                </a:prstGeom>
              </p:spPr>
            </p:pic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91297" y="41701877"/>
                  <a:ext cx="6037073" cy="1958695"/>
                </a:xfrm>
                <a:prstGeom prst="rect">
                  <a:avLst/>
                </a:prstGeom>
              </p:spPr>
            </p:pic>
          </p:grpSp>
          <p:sp>
            <p:nvSpPr>
              <p:cNvPr id="25" name="Rectangle 24"/>
              <p:cNvSpPr/>
              <p:nvPr/>
            </p:nvSpPr>
            <p:spPr>
              <a:xfrm>
                <a:off x="36341292" y="-133774"/>
                <a:ext cx="3051127" cy="4402497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0" tIns="40005" rIns="80010" bIns="4000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6350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78805" y="16298"/>
              <a:ext cx="43003104" cy="38405117"/>
              <a:chOff x="90063" y="18626"/>
              <a:chExt cx="49146404" cy="43891563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90063" y="18626"/>
                <a:ext cx="49146404" cy="43891200"/>
                <a:chOff x="-62337" y="-133774"/>
                <a:chExt cx="49146404" cy="43891200"/>
              </a:xfrm>
            </p:grpSpPr>
            <p:grpSp>
              <p:nvGrpSpPr>
                <p:cNvPr id="54" name="Group 53"/>
                <p:cNvGrpSpPr/>
                <p:nvPr/>
              </p:nvGrpSpPr>
              <p:grpSpPr>
                <a:xfrm>
                  <a:off x="-62337" y="-133774"/>
                  <a:ext cx="49146404" cy="43891200"/>
                  <a:chOff x="-137151" y="231986"/>
                  <a:chExt cx="49054862" cy="43891200"/>
                </a:xfrm>
              </p:grpSpPr>
              <p:grpSp>
                <p:nvGrpSpPr>
                  <p:cNvPr id="56" name="Group 55"/>
                  <p:cNvGrpSpPr/>
                  <p:nvPr/>
                </p:nvGrpSpPr>
                <p:grpSpPr>
                  <a:xfrm>
                    <a:off x="-137151" y="231986"/>
                    <a:ext cx="49054862" cy="43891200"/>
                    <a:chOff x="-137151" y="231986"/>
                    <a:chExt cx="49054862" cy="43896226"/>
                  </a:xfrm>
                </p:grpSpPr>
                <p:grpSp>
                  <p:nvGrpSpPr>
                    <p:cNvPr id="59" name="Group 58"/>
                    <p:cNvGrpSpPr/>
                    <p:nvPr/>
                  </p:nvGrpSpPr>
                  <p:grpSpPr>
                    <a:xfrm>
                      <a:off x="5203893" y="231986"/>
                      <a:ext cx="43713818" cy="43896226"/>
                      <a:chOff x="-23392804" y="102542"/>
                      <a:chExt cx="43713818" cy="43896226"/>
                    </a:xfrm>
                  </p:grpSpPr>
                  <p:pic>
                    <p:nvPicPr>
                      <p:cNvPr id="61" name="Picture 60"/>
                      <p:cNvPicPr>
                        <a:picLocks noChangeAspect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-23392804" y="102542"/>
                        <a:ext cx="38637269" cy="43896226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62" name="TextBox 61"/>
                      <p:cNvSpPr txBox="1"/>
                      <p:nvPr/>
                    </p:nvSpPr>
                    <p:spPr>
                      <a:xfrm>
                        <a:off x="12445567" y="41851739"/>
                        <a:ext cx="7875447" cy="49565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just"/>
                        <a:r>
                          <a:rPr lang="en-US" sz="2218" dirty="0" err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Raleway Medium" charset="0"/>
                            <a:ea typeface="Raleway Medium" charset="0"/>
                            <a:cs typeface="Raleway Medium" charset="0"/>
                          </a:rPr>
                          <a:t>bi.vt.edu</a:t>
                        </a:r>
                        <a:r>
                          <a:rPr lang="en-US" sz="2218" dirty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Raleway Medium" charset="0"/>
                            <a:ea typeface="Raleway Medium" charset="0"/>
                            <a:cs typeface="Raleway Medium" charset="0"/>
                          </a:rPr>
                          <a:t>/</a:t>
                        </a:r>
                        <a:r>
                          <a:rPr lang="en-US" sz="2218" dirty="0" err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Raleway Medium" charset="0"/>
                            <a:ea typeface="Raleway Medium" charset="0"/>
                            <a:cs typeface="Raleway Medium" charset="0"/>
                          </a:rPr>
                          <a:t>sdal</a:t>
                        </a:r>
                        <a:endParaRPr lang="en-US" sz="2218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aleway Medium" charset="0"/>
                          <a:ea typeface="Raleway Medium" charset="0"/>
                          <a:cs typeface="Raleway Medium" charset="0"/>
                        </a:endParaRPr>
                      </a:p>
                    </p:txBody>
                  </p:sp>
                </p:grpSp>
                <p:pic>
                  <p:nvPicPr>
                    <p:cNvPr id="60" name="Picture 59"/>
                    <p:cNvPicPr>
                      <a:picLocks noChangeAspect="1"/>
                    </p:cNvPicPr>
                    <p:nvPr/>
                  </p:nvPicPr>
                  <p:blipFill rotWithShape="1"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2" r="783"/>
                    <a:stretch/>
                  </p:blipFill>
                  <p:spPr>
                    <a:xfrm>
                      <a:off x="-137151" y="231986"/>
                      <a:ext cx="38333266" cy="43896226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57" name="Picture 56"/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08242" y="1473298"/>
                    <a:ext cx="9203183" cy="3729570"/>
                  </a:xfrm>
                  <a:prstGeom prst="rect">
                    <a:avLst/>
                  </a:prstGeom>
                </p:spPr>
              </p:pic>
              <p:pic>
                <p:nvPicPr>
                  <p:cNvPr id="58" name="Picture 57"/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491297" y="41701877"/>
                    <a:ext cx="6037073" cy="195869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5" name="Rectangle 54"/>
                <p:cNvSpPr/>
                <p:nvPr/>
              </p:nvSpPr>
              <p:spPr>
                <a:xfrm>
                  <a:off x="36341292" y="-133774"/>
                  <a:ext cx="3051127" cy="434285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80010" tIns="40005" rIns="80010" bIns="4000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6350"/>
                </a:p>
              </p:txBody>
            </p:sp>
          </p:grpSp>
          <p:pic>
            <p:nvPicPr>
              <p:cNvPr id="91" name="Picture 90"/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188" r="14565"/>
              <a:stretch/>
            </p:blipFill>
            <p:spPr>
              <a:xfrm>
                <a:off x="22235943" y="18989"/>
                <a:ext cx="18288000" cy="43891200"/>
              </a:xfrm>
              <a:prstGeom prst="rect">
                <a:avLst/>
              </a:prstGeom>
            </p:spPr>
          </p:pic>
        </p:grpSp>
        <p:sp>
          <p:nvSpPr>
            <p:cNvPr id="94" name="TextBox 93"/>
            <p:cNvSpPr txBox="1"/>
            <p:nvPr/>
          </p:nvSpPr>
          <p:spPr>
            <a:xfrm>
              <a:off x="10255274" y="1537876"/>
              <a:ext cx="27193239" cy="3939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500" dirty="0">
                  <a:latin typeface="Raleway Medium"/>
                  <a:ea typeface="Blanch Caps" charset="0"/>
                  <a:cs typeface="Raleway Medium"/>
                </a:rPr>
                <a:t>Understanding Social Diffusion Dynamics Using Networked Cognitive Systems</a:t>
              </a:r>
              <a:endParaRPr lang="en-US" sz="12500" dirty="0">
                <a:latin typeface="Raleway Medium"/>
                <a:ea typeface="Blanch Caps" charset="0"/>
                <a:cs typeface="Raleway Medium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6346150" y="5552956"/>
              <a:ext cx="1120544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 smtClean="0">
                  <a:solidFill>
                    <a:schemeClr val="bg2">
                      <a:lumMod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Daniel Chen, Kathryn </a:t>
              </a:r>
              <a:r>
                <a:rPr lang="en-US" sz="4400" dirty="0" err="1" smtClean="0">
                  <a:solidFill>
                    <a:schemeClr val="bg2">
                      <a:lumMod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Ziemer</a:t>
              </a:r>
              <a:r>
                <a:rPr lang="en-US" sz="4400" dirty="0" smtClean="0">
                  <a:solidFill>
                    <a:schemeClr val="bg2">
                      <a:lumMod val="50000"/>
                    </a:schemeClr>
                  </a:solidFill>
                  <a:latin typeface="Raleway" charset="0"/>
                  <a:ea typeface="Raleway" charset="0"/>
                  <a:cs typeface="Raleway" charset="0"/>
                </a:rPr>
                <a:t>, Mark Orr</a:t>
              </a:r>
              <a:endParaRPr lang="en-US" sz="4400" dirty="0">
                <a:solidFill>
                  <a:schemeClr val="bg2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798581" y="-12054270"/>
            <a:ext cx="27936904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500" dirty="0" smtClean="0">
                <a:latin typeface="Raleway Medium" charset="0"/>
                <a:ea typeface="Raleway Medium" charset="0"/>
                <a:cs typeface="Raleway Medium" charset="0"/>
              </a:rPr>
              <a:t>Overview</a:t>
            </a:r>
            <a:endParaRPr lang="en-US" sz="6500" dirty="0">
              <a:latin typeface="Raleway Medium" charset="0"/>
              <a:ea typeface="Raleway Medium" charset="0"/>
              <a:cs typeface="Raleway Medium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1459" y="230987"/>
            <a:ext cx="30166791" cy="1742917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-39101182" y="6532531"/>
            <a:ext cx="1293386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Trebuchet MS" charset="0"/>
                <a:ea typeface="Trebuchet MS" charset="0"/>
                <a:cs typeface="Trebuchet MS" charset="0"/>
              </a:rPr>
              <a:t>Two approaches to explaining social diffusion dynamics:</a:t>
            </a:r>
            <a:endParaRPr lang="en-US" sz="3000" dirty="0">
              <a:latin typeface="Trebuchet MS" charset="0"/>
              <a:ea typeface="Trebuchet MS" charset="0"/>
              <a:cs typeface="Trebuchet MS" charset="0"/>
            </a:endParaRPr>
          </a:p>
          <a:p>
            <a:pPr fontAlgn="base"/>
            <a:r>
              <a:rPr lang="en-US" sz="3000" dirty="0">
                <a:latin typeface="Trebuchet MS" charset="0"/>
                <a:ea typeface="Trebuchet MS" charset="0"/>
                <a:cs typeface="Trebuchet MS" charset="0"/>
              </a:rPr>
              <a:t/>
            </a:r>
            <a:br>
              <a:rPr lang="en-US" sz="3000" dirty="0"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3000" b="1" dirty="0">
                <a:latin typeface="Trebuchet MS" charset="0"/>
                <a:ea typeface="Trebuchet MS" charset="0"/>
                <a:cs typeface="Trebuchet MS" charset="0"/>
              </a:rPr>
              <a:t>Network </a:t>
            </a:r>
            <a:r>
              <a:rPr lang="en-US" sz="3000" b="1" dirty="0" smtClean="0">
                <a:latin typeface="Trebuchet MS" charset="0"/>
                <a:ea typeface="Trebuchet MS" charset="0"/>
                <a:cs typeface="Trebuchet MS" charset="0"/>
              </a:rPr>
              <a:t>Science</a:t>
            </a:r>
            <a:r>
              <a:rPr lang="en-US" sz="3000" dirty="0" smtClean="0">
                <a:latin typeface="Trebuchet MS" charset="0"/>
                <a:ea typeface="Trebuchet MS" charset="0"/>
                <a:cs typeface="Trebuchet MS" charset="0"/>
              </a:rPr>
              <a:t>:</a:t>
            </a:r>
          </a:p>
          <a:p>
            <a:pPr lvl="1" fontAlgn="base"/>
            <a:r>
              <a:rPr lang="en-US" sz="3000" dirty="0" smtClean="0">
                <a:latin typeface="Trebuchet MS" charset="0"/>
                <a:ea typeface="Trebuchet MS" charset="0"/>
                <a:cs typeface="Trebuchet MS" charset="0"/>
              </a:rPr>
              <a:t>Individuals are connected to other individuals</a:t>
            </a:r>
          </a:p>
          <a:p>
            <a:pPr lvl="1" fontAlgn="base"/>
            <a:r>
              <a:rPr lang="en-US" sz="3000" dirty="0" smtClean="0">
                <a:latin typeface="Trebuchet MS" charset="0"/>
                <a:ea typeface="Trebuchet MS" charset="0"/>
                <a:cs typeface="Trebuchet MS" charset="0"/>
              </a:rPr>
              <a:t>Network </a:t>
            </a:r>
            <a:r>
              <a:rPr lang="en-US" sz="3000" dirty="0">
                <a:latin typeface="Trebuchet MS" charset="0"/>
                <a:ea typeface="Trebuchet MS" charset="0"/>
                <a:cs typeface="Trebuchet MS" charset="0"/>
              </a:rPr>
              <a:t>topology</a:t>
            </a:r>
          </a:p>
          <a:p>
            <a:pPr lvl="1" fontAlgn="base"/>
            <a:r>
              <a:rPr lang="en-US" sz="3000" dirty="0">
                <a:latin typeface="Trebuchet MS" charset="0"/>
                <a:ea typeface="Trebuchet MS" charset="0"/>
                <a:cs typeface="Trebuchet MS" charset="0"/>
              </a:rPr>
              <a:t>Diffusion is a function of an individual's connected neighbors</a:t>
            </a:r>
          </a:p>
          <a:p>
            <a:pPr fontAlgn="base"/>
            <a:r>
              <a:rPr lang="en-US" sz="3000" b="1" dirty="0">
                <a:latin typeface="Trebuchet MS" charset="0"/>
                <a:ea typeface="Trebuchet MS" charset="0"/>
                <a:cs typeface="Trebuchet MS" charset="0"/>
              </a:rPr>
              <a:t>Cognitive Science</a:t>
            </a:r>
            <a:r>
              <a:rPr lang="en-US" sz="3000" dirty="0">
                <a:latin typeface="Trebuchet MS" charset="0"/>
                <a:ea typeface="Trebuchet MS" charset="0"/>
                <a:cs typeface="Trebuchet MS" charset="0"/>
              </a:rPr>
              <a:t>:</a:t>
            </a:r>
          </a:p>
          <a:p>
            <a:pPr lvl="1" fontAlgn="base"/>
            <a:r>
              <a:rPr lang="en-US" sz="3000" dirty="0">
                <a:latin typeface="Trebuchet MS" charset="0"/>
                <a:ea typeface="Trebuchet MS" charset="0"/>
                <a:cs typeface="Trebuchet MS" charset="0"/>
              </a:rPr>
              <a:t>Individuals process information from external input</a:t>
            </a:r>
          </a:p>
          <a:p>
            <a:pPr lvl="1" fontAlgn="base"/>
            <a:r>
              <a:rPr lang="en-US" sz="3000" dirty="0">
                <a:latin typeface="Trebuchet MS" charset="0"/>
                <a:ea typeface="Trebuchet MS" charset="0"/>
                <a:cs typeface="Trebuchet MS" charset="0"/>
              </a:rPr>
              <a:t>Model of an individual</a:t>
            </a:r>
          </a:p>
          <a:p>
            <a:pPr lvl="1" fontAlgn="base"/>
            <a:r>
              <a:rPr lang="en-US" sz="3000" dirty="0">
                <a:latin typeface="Trebuchet MS" charset="0"/>
                <a:ea typeface="Trebuchet MS" charset="0"/>
                <a:cs typeface="Trebuchet MS" charset="0"/>
              </a:rPr>
              <a:t>Diffusion is a function of how individuals process inputs</a:t>
            </a:r>
          </a:p>
          <a:p>
            <a:r>
              <a:rPr lang="en-US" sz="3000" dirty="0">
                <a:latin typeface="Trebuchet MS" charset="0"/>
                <a:ea typeface="Trebuchet MS" charset="0"/>
                <a:cs typeface="Trebuchet MS" charset="0"/>
              </a:rPr>
              <a:t/>
            </a:r>
            <a:br>
              <a:rPr lang="en-US" sz="3000" dirty="0">
                <a:latin typeface="Trebuchet MS" charset="0"/>
                <a:ea typeface="Trebuchet MS" charset="0"/>
                <a:cs typeface="Trebuchet MS" charset="0"/>
              </a:rPr>
            </a:br>
            <a:endParaRPr lang="en-US" sz="3000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-25499093" y="6929647"/>
            <a:ext cx="1345195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Trebuchet MS" charset="0"/>
                <a:ea typeface="Trebuchet MS" charset="0"/>
                <a:cs typeface="Trebuchet MS" charset="0"/>
              </a:rPr>
              <a:t>Multi-Agent Neural-Network (MANN)</a:t>
            </a:r>
            <a:endParaRPr lang="en-US" sz="3000" dirty="0"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3000" dirty="0">
                <a:latin typeface="Trebuchet MS" charset="0"/>
                <a:ea typeface="Trebuchet MS" charset="0"/>
                <a:cs typeface="Trebuchet MS" charset="0"/>
              </a:rPr>
              <a:t/>
            </a:r>
            <a:br>
              <a:rPr lang="en-US" sz="3000" dirty="0"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3000" dirty="0">
                <a:latin typeface="Trebuchet MS" charset="0"/>
                <a:ea typeface="Trebuchet MS" charset="0"/>
                <a:cs typeface="Trebuchet MS" charset="0"/>
              </a:rPr>
              <a:t>A simulation platform to combine network science and cognitive science to explore social diffusion dynamics using </a:t>
            </a:r>
            <a:r>
              <a:rPr lang="en-US" sz="3000" dirty="0" smtClean="0">
                <a:latin typeface="Trebuchet MS" charset="0"/>
                <a:ea typeface="Trebuchet MS" charset="0"/>
                <a:cs typeface="Trebuchet MS" charset="0"/>
              </a:rPr>
              <a:t>a </a:t>
            </a:r>
            <a:r>
              <a:rPr lang="en-US" sz="3000" b="1" dirty="0" smtClean="0">
                <a:latin typeface="Trebuchet MS" charset="0"/>
                <a:ea typeface="Trebuchet MS" charset="0"/>
                <a:cs typeface="Trebuchet MS" charset="0"/>
              </a:rPr>
              <a:t>networked </a:t>
            </a:r>
            <a:r>
              <a:rPr lang="en-US" sz="3000" b="1" dirty="0">
                <a:latin typeface="Trebuchet MS" charset="0"/>
                <a:ea typeface="Trebuchet MS" charset="0"/>
                <a:cs typeface="Trebuchet MS" charset="0"/>
              </a:rPr>
              <a:t>cognitive systems approach</a:t>
            </a:r>
            <a:r>
              <a:rPr lang="en-US" sz="3000" dirty="0">
                <a:latin typeface="Trebuchet MS" charset="0"/>
                <a:ea typeface="Trebuchet MS" charset="0"/>
                <a:cs typeface="Trebuchet MS" charset="0"/>
              </a:rPr>
              <a:t>.</a:t>
            </a:r>
            <a:endParaRPr lang="en-US" sz="3000" dirty="0">
              <a:latin typeface="Trebuchet MS" charset="0"/>
              <a:ea typeface="Trebuchet MS" charset="0"/>
              <a:cs typeface="Trebuchet MS" charset="0"/>
            </a:endParaRPr>
          </a:p>
          <a:p>
            <a:pPr fontAlgn="base"/>
            <a:r>
              <a:rPr lang="en-US" sz="3000" dirty="0">
                <a:latin typeface="Trebuchet MS" charset="0"/>
                <a:ea typeface="Trebuchet MS" charset="0"/>
                <a:cs typeface="Trebuchet MS" charset="0"/>
              </a:rPr>
              <a:t/>
            </a:r>
            <a:br>
              <a:rPr lang="en-US" sz="3000" dirty="0"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3000" dirty="0">
                <a:latin typeface="Trebuchet MS" charset="0"/>
                <a:ea typeface="Trebuchet MS" charset="0"/>
                <a:cs typeface="Trebuchet MS" charset="0"/>
              </a:rPr>
              <a:t>Agent-based modeling platform built in Python</a:t>
            </a:r>
          </a:p>
          <a:p>
            <a:pPr fontAlgn="base"/>
            <a:r>
              <a:rPr lang="en-US" sz="3000" dirty="0">
                <a:latin typeface="Trebuchet MS" charset="0"/>
                <a:ea typeface="Trebuchet MS" charset="0"/>
                <a:cs typeface="Trebuchet MS" charset="0"/>
              </a:rPr>
              <a:t>Networks are created with </a:t>
            </a:r>
            <a:r>
              <a:rPr lang="en-US" sz="3000" dirty="0" err="1">
                <a:latin typeface="Trebuchet MS" charset="0"/>
                <a:ea typeface="Trebuchet MS" charset="0"/>
                <a:cs typeface="Trebuchet MS" charset="0"/>
              </a:rPr>
              <a:t>networkx</a:t>
            </a:r>
            <a:endParaRPr lang="en-US" sz="3000" dirty="0">
              <a:latin typeface="Trebuchet MS" charset="0"/>
              <a:ea typeface="Trebuchet MS" charset="0"/>
              <a:cs typeface="Trebuchet MS" charset="0"/>
            </a:endParaRPr>
          </a:p>
          <a:p>
            <a:pPr fontAlgn="base"/>
            <a:r>
              <a:rPr lang="en-US" sz="3000" dirty="0">
                <a:latin typeface="Trebuchet MS" charset="0"/>
                <a:ea typeface="Trebuchet MS" charset="0"/>
                <a:cs typeface="Trebuchet MS" charset="0"/>
              </a:rPr>
              <a:t>Neural networks are created in using LENS (Light, efficient simulator)</a:t>
            </a:r>
          </a:p>
          <a:p>
            <a:pPr fontAlgn="base"/>
            <a:r>
              <a:rPr lang="en-US" sz="3000" dirty="0">
                <a:latin typeface="Trebuchet MS" charset="0"/>
                <a:ea typeface="Trebuchet MS" charset="0"/>
                <a:cs typeface="Trebuchet MS" charset="0"/>
              </a:rPr>
              <a:t>Open </a:t>
            </a:r>
            <a:r>
              <a:rPr lang="en-US" sz="3000" dirty="0" smtClean="0">
                <a:latin typeface="Trebuchet MS" charset="0"/>
                <a:ea typeface="Trebuchet MS" charset="0"/>
                <a:cs typeface="Trebuchet MS" charset="0"/>
              </a:rPr>
              <a:t>Source under a MIT license</a:t>
            </a:r>
            <a:endParaRPr lang="en-US" sz="3000" dirty="0">
              <a:latin typeface="Trebuchet MS" charset="0"/>
              <a:ea typeface="Trebuchet MS" charset="0"/>
              <a:cs typeface="Trebuchet MS" charset="0"/>
            </a:endParaRPr>
          </a:p>
        </p:txBody>
      </p:sp>
      <p:grpSp>
        <p:nvGrpSpPr>
          <p:cNvPr id="100" name="Group 99"/>
          <p:cNvGrpSpPr/>
          <p:nvPr/>
        </p:nvGrpSpPr>
        <p:grpSpPr>
          <a:xfrm>
            <a:off x="-40017608" y="-33357936"/>
            <a:ext cx="43003104" cy="38405117"/>
            <a:chOff x="90063" y="18626"/>
            <a:chExt cx="49146404" cy="43891563"/>
          </a:xfrm>
        </p:grpSpPr>
        <p:grpSp>
          <p:nvGrpSpPr>
            <p:cNvPr id="101" name="Group 100"/>
            <p:cNvGrpSpPr/>
            <p:nvPr/>
          </p:nvGrpSpPr>
          <p:grpSpPr>
            <a:xfrm>
              <a:off x="90063" y="18626"/>
              <a:ext cx="49146404" cy="43891200"/>
              <a:chOff x="-62337" y="-133774"/>
              <a:chExt cx="49146404" cy="43891200"/>
            </a:xfrm>
          </p:grpSpPr>
          <p:grpSp>
            <p:nvGrpSpPr>
              <p:cNvPr id="103" name="Group 102"/>
              <p:cNvGrpSpPr/>
              <p:nvPr/>
            </p:nvGrpSpPr>
            <p:grpSpPr>
              <a:xfrm>
                <a:off x="-62337" y="-133774"/>
                <a:ext cx="49146404" cy="43891200"/>
                <a:chOff x="-137151" y="231986"/>
                <a:chExt cx="49054862" cy="43891200"/>
              </a:xfrm>
            </p:grpSpPr>
            <p:grpSp>
              <p:nvGrpSpPr>
                <p:cNvPr id="105" name="Group 104"/>
                <p:cNvGrpSpPr/>
                <p:nvPr/>
              </p:nvGrpSpPr>
              <p:grpSpPr>
                <a:xfrm>
                  <a:off x="-137151" y="231986"/>
                  <a:ext cx="49054862" cy="43891200"/>
                  <a:chOff x="-137151" y="231986"/>
                  <a:chExt cx="49054862" cy="43896226"/>
                </a:xfrm>
              </p:grpSpPr>
              <p:grpSp>
                <p:nvGrpSpPr>
                  <p:cNvPr id="108" name="Group 107"/>
                  <p:cNvGrpSpPr/>
                  <p:nvPr/>
                </p:nvGrpSpPr>
                <p:grpSpPr>
                  <a:xfrm>
                    <a:off x="5203893" y="231986"/>
                    <a:ext cx="43713818" cy="43896226"/>
                    <a:chOff x="-23392804" y="102542"/>
                    <a:chExt cx="43713818" cy="43896226"/>
                  </a:xfrm>
                </p:grpSpPr>
                <p:pic>
                  <p:nvPicPr>
                    <p:cNvPr id="110" name="Picture 109"/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-23392804" y="102542"/>
                      <a:ext cx="38637269" cy="4389622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11" name="TextBox 110"/>
                    <p:cNvSpPr txBox="1"/>
                    <p:nvPr/>
                  </p:nvSpPr>
                  <p:spPr>
                    <a:xfrm>
                      <a:off x="12445567" y="41851739"/>
                      <a:ext cx="7875447" cy="49565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just"/>
                      <a:r>
                        <a:rPr lang="en-US" sz="2218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Raleway Medium" charset="0"/>
                          <a:ea typeface="Raleway Medium" charset="0"/>
                          <a:cs typeface="Raleway Medium" charset="0"/>
                        </a:rPr>
                        <a:t>bi.vt.edu</a:t>
                      </a:r>
                      <a:r>
                        <a:rPr lang="en-US" sz="2218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Raleway Medium" charset="0"/>
                          <a:ea typeface="Raleway Medium" charset="0"/>
                          <a:cs typeface="Raleway Medium" charset="0"/>
                        </a:rPr>
                        <a:t>/</a:t>
                      </a:r>
                      <a:r>
                        <a:rPr lang="en-US" sz="2218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Raleway Medium" charset="0"/>
                          <a:ea typeface="Raleway Medium" charset="0"/>
                          <a:cs typeface="Raleway Medium" charset="0"/>
                        </a:rPr>
                        <a:t>sdal</a:t>
                      </a:r>
                      <a:endParaRPr lang="en-US" sz="2218" dirty="0">
                        <a:solidFill>
                          <a:schemeClr val="bg2">
                            <a:lumMod val="50000"/>
                          </a:schemeClr>
                        </a:solidFill>
                        <a:latin typeface="Raleway Medium" charset="0"/>
                        <a:ea typeface="Raleway Medium" charset="0"/>
                        <a:cs typeface="Raleway Medium" charset="0"/>
                      </a:endParaRPr>
                    </a:p>
                  </p:txBody>
                </p:sp>
              </p:grpSp>
              <p:pic>
                <p:nvPicPr>
                  <p:cNvPr id="109" name="Picture 108"/>
                  <p:cNvPicPr>
                    <a:picLocks noChangeAspect="1"/>
                  </p:cNvPicPr>
                  <p:nvPr/>
                </p:nvPicPr>
                <p:blipFill rotWithShape="1"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2" r="783"/>
                  <a:stretch/>
                </p:blipFill>
                <p:spPr>
                  <a:xfrm>
                    <a:off x="-137151" y="231986"/>
                    <a:ext cx="38333266" cy="4389622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6" name="Picture 105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8242" y="1473298"/>
                  <a:ext cx="9203183" cy="3729570"/>
                </a:xfrm>
                <a:prstGeom prst="rect">
                  <a:avLst/>
                </a:prstGeom>
              </p:spPr>
            </p:pic>
            <p:pic>
              <p:nvPicPr>
                <p:cNvPr id="107" name="Picture 106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91297" y="41701877"/>
                  <a:ext cx="6037073" cy="1958695"/>
                </a:xfrm>
                <a:prstGeom prst="rect">
                  <a:avLst/>
                </a:prstGeom>
              </p:spPr>
            </p:pic>
          </p:grpSp>
          <p:sp>
            <p:nvSpPr>
              <p:cNvPr id="104" name="Rectangle 103"/>
              <p:cNvSpPr/>
              <p:nvPr/>
            </p:nvSpPr>
            <p:spPr>
              <a:xfrm>
                <a:off x="36341292" y="-133774"/>
                <a:ext cx="3051127" cy="434285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0010" tIns="40005" rIns="80010" bIns="4000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6350"/>
              </a:p>
            </p:txBody>
          </p:sp>
        </p:grpSp>
        <p:pic>
          <p:nvPicPr>
            <p:cNvPr id="102" name="Picture 101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88" r="14565"/>
            <a:stretch/>
          </p:blipFill>
          <p:spPr>
            <a:xfrm>
              <a:off x="22235943" y="18989"/>
              <a:ext cx="18288000" cy="43891200"/>
            </a:xfrm>
            <a:prstGeom prst="rect">
              <a:avLst/>
            </a:prstGeom>
          </p:spPr>
        </p:pic>
      </p:grpSp>
      <p:graphicFrame>
        <p:nvGraphicFramePr>
          <p:cNvPr id="115" name="Table 1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26206"/>
              </p:ext>
            </p:extLst>
          </p:nvPr>
        </p:nvGraphicFramePr>
        <p:xfrm>
          <a:off x="-39101182" y="13133073"/>
          <a:ext cx="18461218" cy="804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3602"/>
                <a:gridCol w="12371830"/>
                <a:gridCol w="2505786"/>
              </a:tblGrid>
              <a:tr h="0"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solidFill>
                            <a:schemeClr val="tx1"/>
                          </a:solidFill>
                        </a:rPr>
                        <a:t>Criterion</a:t>
                      </a:r>
                      <a:endParaRPr 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solidFill>
                            <a:schemeClr val="tx1"/>
                          </a:solidFill>
                        </a:rPr>
                        <a:t>Class</a:t>
                      </a:r>
                      <a:endParaRPr 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solidFill>
                            <a:schemeClr val="tx1"/>
                          </a:solidFill>
                        </a:rPr>
                        <a:t>Process-Oriented</a:t>
                      </a:r>
                      <a:r>
                        <a:rPr lang="en-US" sz="3000" baseline="0" dirty="0" smtClean="0">
                          <a:solidFill>
                            <a:schemeClr val="tx1"/>
                          </a:solidFill>
                        </a:rPr>
                        <a:t> / Mechanistic</a:t>
                      </a:r>
                      <a:endParaRPr 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solidFill>
                            <a:schemeClr val="tx1"/>
                          </a:solidFill>
                        </a:rPr>
                        <a:t>Postulates</a:t>
                      </a:r>
                      <a:r>
                        <a:rPr lang="en-US" sz="3000" baseline="0" dirty="0" smtClean="0">
                          <a:solidFill>
                            <a:schemeClr val="tx1"/>
                          </a:solidFill>
                        </a:rPr>
                        <a:t> mental constructs and their interactions</a:t>
                      </a:r>
                      <a:endParaRPr 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solidFill>
                            <a:schemeClr val="tx1"/>
                          </a:solidFill>
                        </a:rPr>
                        <a:t>Operations</a:t>
                      </a:r>
                      <a:endParaRPr 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solidFill>
                            <a:schemeClr val="tx1"/>
                          </a:solidFill>
                        </a:rPr>
                        <a:t>Dynamic</a:t>
                      </a:r>
                      <a:endParaRPr 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solidFill>
                            <a:schemeClr val="tx1"/>
                          </a:solidFill>
                        </a:rPr>
                        <a:t>Representation</a:t>
                      </a:r>
                      <a:r>
                        <a:rPr lang="en-US" sz="3000" baseline="0" dirty="0" smtClean="0">
                          <a:solidFill>
                            <a:schemeClr val="tx1"/>
                          </a:solidFill>
                        </a:rPr>
                        <a:t> of change over time and, potentially, interfaces dynamically with social contexts and environment </a:t>
                      </a:r>
                      <a:endParaRPr 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solidFill>
                            <a:schemeClr val="tx1"/>
                          </a:solidFill>
                        </a:rPr>
                        <a:t>Learning</a:t>
                      </a:r>
                      <a:endParaRPr 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solidFill>
                            <a:schemeClr val="tx1"/>
                          </a:solidFill>
                        </a:rPr>
                        <a:t>Aspects of the model</a:t>
                      </a:r>
                      <a:r>
                        <a:rPr lang="en-US" sz="3000" baseline="0" dirty="0" smtClean="0">
                          <a:solidFill>
                            <a:schemeClr val="tx1"/>
                          </a:solidFill>
                        </a:rPr>
                        <a:t> can change permanently over time</a:t>
                      </a:r>
                      <a:endParaRPr 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solidFill>
                            <a:schemeClr val="tx1"/>
                          </a:solidFill>
                        </a:rPr>
                        <a:t>Individual Differences</a:t>
                      </a:r>
                      <a:r>
                        <a:rPr lang="en-US" sz="3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solidFill>
                            <a:schemeClr val="tx1"/>
                          </a:solidFill>
                        </a:rPr>
                        <a:t>Das the capacity to</a:t>
                      </a:r>
                      <a:r>
                        <a:rPr lang="en-US" sz="3000" baseline="0" dirty="0" smtClean="0">
                          <a:solidFill>
                            <a:schemeClr val="tx1"/>
                          </a:solidFill>
                        </a:rPr>
                        <a:t> represent systematic and theoretically important variation in behavior across individuals</a:t>
                      </a:r>
                      <a:endParaRPr 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solidFill>
                            <a:schemeClr val="tx1"/>
                          </a:solidFill>
                        </a:rPr>
                        <a:t>Variation</a:t>
                      </a:r>
                      <a:endParaRPr 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solidFill>
                            <a:schemeClr val="tx1"/>
                          </a:solidFill>
                        </a:rPr>
                        <a:t>Theoretical</a:t>
                      </a:r>
                      <a:r>
                        <a:rPr lang="en-US" sz="3000" baseline="0" dirty="0" smtClean="0">
                          <a:solidFill>
                            <a:schemeClr val="tx1"/>
                          </a:solidFill>
                        </a:rPr>
                        <a:t> Grounding</a:t>
                      </a:r>
                      <a:endParaRPr 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solidFill>
                            <a:schemeClr val="tx1"/>
                          </a:solidFill>
                        </a:rPr>
                        <a:t>Processes and constructs</a:t>
                      </a:r>
                      <a:r>
                        <a:rPr lang="en-US" sz="3000" baseline="0" dirty="0" smtClean="0">
                          <a:solidFill>
                            <a:schemeClr val="tx1"/>
                          </a:solidFill>
                        </a:rPr>
                        <a:t> are grounded and constrained by neuroscientific psychical, or behavior economic theory</a:t>
                      </a:r>
                      <a:endParaRPr 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solidFill>
                            <a:schemeClr val="tx1"/>
                          </a:solidFill>
                        </a:rPr>
                        <a:t>Development</a:t>
                      </a:r>
                      <a:endParaRPr 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solidFill>
                            <a:schemeClr val="tx1"/>
                          </a:solidFill>
                        </a:rPr>
                        <a:t>Empirical</a:t>
                      </a:r>
                      <a:r>
                        <a:rPr lang="en-US" sz="3000" baseline="0" dirty="0" smtClean="0">
                          <a:solidFill>
                            <a:schemeClr val="tx1"/>
                          </a:solidFill>
                        </a:rPr>
                        <a:t> Grounding</a:t>
                      </a:r>
                      <a:endParaRPr 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solidFill>
                            <a:schemeClr val="tx1"/>
                          </a:solidFill>
                        </a:rPr>
                        <a:t>Proper</a:t>
                      </a:r>
                      <a:r>
                        <a:rPr lang="en-US" sz="3000" baseline="0" dirty="0" smtClean="0">
                          <a:solidFill>
                            <a:schemeClr val="tx1"/>
                          </a:solidFill>
                        </a:rPr>
                        <a:t> comparison in empirical (most likely experimental) data to include testing of novel predictions.  Ideally, a wide variety of experimental conditions would be considered</a:t>
                      </a:r>
                      <a:endParaRPr 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solidFill>
                            <a:schemeClr val="tx1"/>
                          </a:solidFill>
                        </a:rPr>
                        <a:t>Computational</a:t>
                      </a:r>
                      <a:r>
                        <a:rPr lang="en-US" sz="3000" baseline="0" dirty="0" smtClean="0">
                          <a:solidFill>
                            <a:schemeClr val="tx1"/>
                          </a:solidFill>
                        </a:rPr>
                        <a:t> Implementation</a:t>
                      </a:r>
                      <a:endParaRPr 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dirty="0" smtClean="0">
                          <a:solidFill>
                            <a:schemeClr val="tx1"/>
                          </a:solidFill>
                        </a:rPr>
                        <a:t>A formal</a:t>
                      </a:r>
                      <a:r>
                        <a:rPr lang="en-US" sz="3000" baseline="0" dirty="0" smtClean="0">
                          <a:solidFill>
                            <a:schemeClr val="tx1"/>
                          </a:solidFill>
                        </a:rPr>
                        <a:t> model of the operations and drivers of variation that also represents its theoretical basis in a way that is empirically comparable to human experiment and observation</a:t>
                      </a:r>
                      <a:endParaRPr 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3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8" name="TextBox 117"/>
          <p:cNvSpPr txBox="1"/>
          <p:nvPr/>
        </p:nvSpPr>
        <p:spPr>
          <a:xfrm>
            <a:off x="-9550516" y="35152249"/>
            <a:ext cx="92499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000" dirty="0" smtClean="0"/>
              <a:t>Containerization (Docker)</a:t>
            </a:r>
            <a:endParaRPr lang="en-US" sz="3000" dirty="0"/>
          </a:p>
        </p:txBody>
      </p:sp>
      <p:pic>
        <p:nvPicPr>
          <p:cNvPr id="1037" name="Picture 13" descr="https://lh3.googleusercontent.com/77lsbJuEMVyNil47LVaX-Nc21VdoCjOhhcIumy8p_TbsIsLJKFdK95BzqVeX-DDRPZVjURY0JTGe5WQZ60pempkmFgjInEFF2GgWM8bEJlKKBhij3PUJx93XMZ7OGE8uFTawj-d9ugE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91735" y="12942130"/>
            <a:ext cx="8067812" cy="302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https://lh5.googleusercontent.com/DK-L9y-gUzMHRxVY6N-9UKbPCL3KiZXCnxFvjxWxF2G6IragiwhDa7NTNtv8iMqeujEp4HlrCOAjfzigHlH3T_95IbP9pZ1w50Awq3H0gDN8Y9v2er-OvU2UIMMvMn8tsDA1h2Zf_9M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71831" y="16216842"/>
            <a:ext cx="4181475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TextBox 119"/>
          <p:cNvSpPr txBox="1"/>
          <p:nvPr/>
        </p:nvSpPr>
        <p:spPr>
          <a:xfrm>
            <a:off x="-15428350" y="16514207"/>
            <a:ext cx="37376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3000" dirty="0">
                <a:latin typeface="Trebuchet MS" charset="0"/>
                <a:ea typeface="Trebuchet MS" charset="0"/>
                <a:cs typeface="Trebuchet MS" charset="0"/>
              </a:rPr>
              <a:t>Relatively Simple</a:t>
            </a:r>
          </a:p>
          <a:p>
            <a:pPr fontAlgn="base"/>
            <a:r>
              <a:rPr lang="en-US" sz="3000" dirty="0">
                <a:latin typeface="Trebuchet MS" charset="0"/>
                <a:ea typeface="Trebuchet MS" charset="0"/>
                <a:cs typeface="Trebuchet MS" charset="0"/>
              </a:rPr>
              <a:t>Deterministic</a:t>
            </a:r>
          </a:p>
          <a:p>
            <a:pPr fontAlgn="base"/>
            <a:r>
              <a:rPr lang="en-US" sz="3000" dirty="0">
                <a:latin typeface="Trebuchet MS" charset="0"/>
                <a:ea typeface="Trebuchet MS" charset="0"/>
                <a:cs typeface="Trebuchet MS" charset="0"/>
              </a:rPr>
              <a:t>System Dynamics</a:t>
            </a:r>
          </a:p>
          <a:p>
            <a:pPr fontAlgn="base"/>
            <a:r>
              <a:rPr lang="en-US" sz="3000" dirty="0" smtClean="0">
                <a:latin typeface="Trebuchet MS" charset="0"/>
                <a:ea typeface="Trebuchet MS" charset="0"/>
                <a:cs typeface="Trebuchet MS" charset="0"/>
              </a:rPr>
              <a:t>Homogeneous</a:t>
            </a:r>
            <a:endParaRPr lang="en-US" sz="3000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21" name="Rectangle 16"/>
          <p:cNvSpPr>
            <a:spLocks noChangeArrowheads="1"/>
          </p:cNvSpPr>
          <p:nvPr/>
        </p:nvSpPr>
        <p:spPr bwMode="auto">
          <a:xfrm>
            <a:off x="-14217951" y="23489041"/>
            <a:ext cx="4152099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x-none" altLang="x-none" sz="3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rebuchet MS" charset="0"/>
                <a:ea typeface="Trebuchet MS" charset="0"/>
                <a:cs typeface="Trebuchet MS" charset="0"/>
              </a:rPr>
              <a:t>Stochastic</a:t>
            </a:r>
            <a:endParaRPr kumimoji="0" lang="x-none" altLang="x-none" sz="3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rebuchet MS" charset="0"/>
              <a:ea typeface="Trebuchet MS" charset="0"/>
              <a:cs typeface="Trebuchet MS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x-none" altLang="x-none" sz="3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rebuchet MS" charset="0"/>
                <a:ea typeface="Trebuchet MS" charset="0"/>
                <a:cs typeface="Trebuchet MS" charset="0"/>
              </a:rPr>
              <a:t>Consolidate knowledge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x-none" altLang="x-none" sz="3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rebuchet MS" charset="0"/>
                <a:ea typeface="Trebuchet MS" charset="0"/>
                <a:cs typeface="Trebuchet MS" charset="0"/>
              </a:rPr>
              <a:t>Heterogeneous</a:t>
            </a:r>
            <a:endParaRPr kumimoji="0" lang="x-none" altLang="x-none" sz="3000" b="0" i="0" u="sng" strike="noStrike" cap="none" normalizeH="0" baseline="0" dirty="0">
              <a:ln>
                <a:noFill/>
              </a:ln>
              <a:effectLst/>
              <a:latin typeface="Trebuchet MS" charset="0"/>
              <a:ea typeface="Trebuchet MS" charset="0"/>
              <a:cs typeface="Trebuchet MS" charset="0"/>
            </a:endParaRPr>
          </a:p>
        </p:txBody>
      </p:sp>
      <p:pic>
        <p:nvPicPr>
          <p:cNvPr id="1042" name="Picture 18" descr="https://lh6.googleusercontent.com/7rKh6-3TVXUI96c2ibx04TYQ1AnRsR2GKCuoPmWiwBfNHtOf_IF3BoQFZqEfc0Q7MIvdbtyrE7fe4MzklEBRkWHGNTX_NioRgLj54-2Wp5OKVhRwAkIHSg_Dp8FL2jcwl_oTEV1H0Gw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07305" y="12615601"/>
            <a:ext cx="9876003" cy="745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https://lh5.googleusercontent.com/rDMFF5viDSeKIhgUaHV_zcno86E9O-bpAjl_T8cD0E3GCe-fB6S_LbNl2mAN2Jb8_n8ofiXVRfWoNdurq6VRBBFQ99xlDf_efCPonO7XxE_ABZKg-mOGuzcG_IH1E-vAqg11_mNMaZk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20788" y="28167317"/>
            <a:ext cx="7353665" cy="745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https://lh5.googleusercontent.com/0MZdNgDGwostKf3qlbGQbRhCZQjZq_q-_qbZlXyCfwEGMGJgzcTizmOg0NDkJSCoO794cCqoiqFvk0q6zHgZaiFjgJgbW_JnIss_n6wEUv9KOxWYXMGCv9P4oQ6Bbf-5jhliG_gZMaA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51711" y="20406221"/>
            <a:ext cx="8077106" cy="745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https://lh5.googleusercontent.com/UGTwI6tjFA32RkniO-tK_RQjbZmX9SZm6EwqJ6igOpiPLFM_tNmqOkAeirVOriiJyALFN9Bdl9X98tSbZnv1OJ7t1lyLXBtwZas_vtSLfuRQIS05Kz3GLlJkOQUqCSi-wdfkbzZ6GVk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185301" y="19848100"/>
            <a:ext cx="952500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https://lh3.googleusercontent.com/YgPDDSo0HSssXGwOq7BikVK5NXNV7MCfNcLU5i2hFUHXt5e9RFVhRvSorzzXw-_fMnExrK6zP3cbfmrovPT4Zo8PraqubVlzSJATMOCGv05GOUDY8RuExFZHI8CkbDFBC9jDEAG7Sio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57187" y="32358781"/>
            <a:ext cx="48006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7" descr="https://lh6.googleusercontent.com/iBL3Y1Fd6AmaYe4hcvPGamu0Vw8t0K7Vmj_iMrkhqFcCpArdFgvGpSv4-SI0SmwwTPNi41p5QM71W-Gb9mnl3v4A8tjqgTlfc6LDf7qWiigz5Mo8zXKwecJKNKxRcHdQGLOMqmD9JYo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708863" y="30071214"/>
            <a:ext cx="5490811" cy="691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https://lh3.googleusercontent.com/ZI7vk9CUseOIAjQhm97DZNZcUwKe9WSAc8wkVyQUEkP_xdCG2Q1aWxpj0YwRxYlCV24H0xK8w2xLMhGVh_GBA5DjDy1vFr_bavcu26TtB7I5CEMptL-apVXN6jdORRE6RThloNihbZI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546344" y="24975138"/>
            <a:ext cx="5887972" cy="486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29" descr="https://lh3.googleusercontent.com/4PrfzUouh0F2d2Xo4pz_B9SA5VUxycDjq3qiPSQhqDV0NaB3e5Xn6U6TEP-E8qrzHBKrnYT5552q_OGa8EvD5jcDN6ZDas1m4H3xDDuzOzIR0dp4rV9UakomYG93PmaK2ym6vzhY8yM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184802" y="24898200"/>
            <a:ext cx="15240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https://lh4.googleusercontent.com/D59UVoqy1a1l_aOrH4qc0Q6Qd-ZgAqissS1dxoX8qc1kQ6E-XyW98E208yzzIfghYtuD9ljXZq-vU_JzrrmCX0vJ3r_80Pe9ez7DBM4VjJ5jutffQh1V4fAsgGf6HXTPiQiMJRJwo80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31565" y="25463784"/>
            <a:ext cx="6935333" cy="6935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4" name="Table 1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697030"/>
              </p:ext>
            </p:extLst>
          </p:nvPr>
        </p:nvGraphicFramePr>
        <p:xfrm>
          <a:off x="-39184802" y="21788707"/>
          <a:ext cx="12496800" cy="2705100"/>
        </p:xfrm>
        <a:graphic>
          <a:graphicData uri="http://schemas.openxmlformats.org/drawingml/2006/table">
            <a:tbl>
              <a:tblPr/>
              <a:tblGrid>
                <a:gridCol w="4165600"/>
                <a:gridCol w="4165600"/>
                <a:gridCol w="4165600"/>
              </a:tblGrid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Degree (z)</a:t>
                      </a:r>
                      <a:endParaRPr lang="en-US">
                        <a:effectLst/>
                      </a:endParaRPr>
                    </a:p>
                  </a:txBody>
                  <a:tcPr marL="50800" marR="50800" marT="57150" marB="57150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Threshold (φ)</a:t>
                      </a:r>
                      <a:endParaRPr lang="en-US">
                        <a:effectLst/>
                      </a:endParaRPr>
                    </a:p>
                  </a:txBody>
                  <a:tcPr marL="50800" marR="50800" marT="57150" marB="57150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1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Vulnerability</a:t>
                      </a:r>
                      <a:endParaRPr lang="en-US">
                        <a:effectLst/>
                      </a:endParaRPr>
                    </a:p>
                  </a:txBody>
                  <a:tcPr marL="50800" marR="50800" marT="57150" marB="57150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High</a:t>
                      </a:r>
                      <a:endParaRPr lang="en-US">
                        <a:effectLst/>
                      </a:endParaRPr>
                    </a:p>
                  </a:txBody>
                  <a:tcPr marL="50800" marR="50800" marT="57150" marB="57150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High</a:t>
                      </a:r>
                      <a:endParaRPr lang="en-US" dirty="0">
                        <a:effectLst/>
                      </a:endParaRPr>
                    </a:p>
                  </a:txBody>
                  <a:tcPr marL="50800" marR="50800" marT="57150" marB="57150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Low</a:t>
                      </a:r>
                      <a:endParaRPr lang="en-US">
                        <a:effectLst/>
                      </a:endParaRPr>
                    </a:p>
                  </a:txBody>
                  <a:tcPr marL="50800" marR="50800" marT="57150" marB="57150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High</a:t>
                      </a:r>
                      <a:endParaRPr lang="en-US">
                        <a:effectLst/>
                      </a:endParaRPr>
                    </a:p>
                  </a:txBody>
                  <a:tcPr marL="50800" marR="50800" marT="57150" marB="57150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Low</a:t>
                      </a:r>
                      <a:endParaRPr lang="en-US">
                        <a:effectLst/>
                      </a:endParaRPr>
                    </a:p>
                  </a:txBody>
                  <a:tcPr marL="50800" marR="50800" marT="57150" marB="57150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High</a:t>
                      </a:r>
                      <a:endParaRPr lang="en-US">
                        <a:effectLst/>
                      </a:endParaRPr>
                    </a:p>
                  </a:txBody>
                  <a:tcPr marL="50800" marR="50800" marT="57150" marB="57150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Low</a:t>
                      </a:r>
                      <a:endParaRPr lang="en-US">
                        <a:effectLst/>
                      </a:endParaRPr>
                    </a:p>
                  </a:txBody>
                  <a:tcPr marL="50800" marR="50800" marT="57150" marB="57150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High</a:t>
                      </a:r>
                      <a:endParaRPr lang="en-US">
                        <a:effectLst/>
                      </a:endParaRPr>
                    </a:p>
                  </a:txBody>
                  <a:tcPr marL="50800" marR="50800" marT="57150" marB="57150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Low</a:t>
                      </a:r>
                      <a:endParaRPr lang="en-US">
                        <a:effectLst/>
                      </a:endParaRPr>
                    </a:p>
                  </a:txBody>
                  <a:tcPr marL="50800" marR="50800" marT="57150" marB="57150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Low</a:t>
                      </a:r>
                      <a:endParaRPr lang="en-US">
                        <a:effectLst/>
                      </a:endParaRPr>
                    </a:p>
                  </a:txBody>
                  <a:tcPr marL="50800" marR="50800" marT="57150" marB="57150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Low</a:t>
                      </a:r>
                      <a:endParaRPr lang="en-US">
                        <a:effectLst/>
                      </a:endParaRPr>
                    </a:p>
                  </a:txBody>
                  <a:tcPr marL="50800" marR="50800" marT="57150" marB="57150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High</a:t>
                      </a:r>
                      <a:endParaRPr lang="en-US" dirty="0">
                        <a:effectLst/>
                      </a:endParaRPr>
                    </a:p>
                  </a:txBody>
                  <a:tcPr marL="50800" marR="50800" marT="57150" marB="57150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5" name="Rectangle 30"/>
          <p:cNvSpPr>
            <a:spLocks noChangeArrowheads="1"/>
          </p:cNvSpPr>
          <p:nvPr/>
        </p:nvSpPr>
        <p:spPr bwMode="auto">
          <a:xfrm>
            <a:off x="-42727257" y="40264491"/>
            <a:ext cx="3840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7" name="Rectangle 31"/>
          <p:cNvSpPr>
            <a:spLocks noChangeArrowheads="1"/>
          </p:cNvSpPr>
          <p:nvPr/>
        </p:nvSpPr>
        <p:spPr bwMode="auto">
          <a:xfrm>
            <a:off x="23709544" y="36497662"/>
            <a:ext cx="929613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x-none" altLang="x-none" sz="20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Trebuchet MS" charset="0"/>
                <a:ea typeface="Trebuchet MS" charset="0"/>
                <a:cs typeface="Trebuchet MS" charset="0"/>
              </a:rPr>
              <a:t>This </a:t>
            </a:r>
            <a:r>
              <a:rPr kumimoji="0" lang="x-none" altLang="x-none" sz="20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Trebuchet MS" charset="0"/>
                <a:ea typeface="Trebuchet MS" charset="0"/>
                <a:cs typeface="Trebuchet MS" charset="0"/>
              </a:rPr>
              <a:t>poster (and references): </a:t>
            </a:r>
            <a:r>
              <a:rPr lang="en-US" altLang="x-none" sz="2000" dirty="0">
                <a:solidFill>
                  <a:schemeClr val="bg2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  <a:hlinkClick r:id="rId26"/>
              </a:rPr>
              <a:t>https://github.com/chendaniely/2017_ser_poster</a:t>
            </a:r>
            <a:r>
              <a:rPr kumimoji="0" lang="x-none" altLang="x-none" sz="20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Trebuchet MS" charset="0"/>
                <a:ea typeface="Trebuchet MS" charset="0"/>
                <a:cs typeface="Trebuchet MS" charset="0"/>
                <a:hlinkClick r:id="rId26"/>
              </a:rPr>
              <a:t/>
            </a:r>
            <a:br>
              <a:rPr kumimoji="0" lang="x-none" altLang="x-none" sz="20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Trebuchet MS" charset="0"/>
                <a:ea typeface="Trebuchet MS" charset="0"/>
                <a:cs typeface="Trebuchet MS" charset="0"/>
                <a:hlinkClick r:id="rId26"/>
              </a:rPr>
            </a:br>
            <a:r>
              <a:rPr kumimoji="0" lang="x-none" altLang="x-none" sz="2000" b="0" i="0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Trebuchet MS" charset="0"/>
                <a:ea typeface="Trebuchet MS" charset="0"/>
                <a:cs typeface="Trebuchet MS" charset="0"/>
              </a:rPr>
              <a:t>MANN code: </a:t>
            </a:r>
            <a:r>
              <a:rPr kumimoji="0" lang="x-none" altLang="x-none" sz="20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Trebuchet MS" charset="0"/>
                <a:ea typeface="Trebuchet MS" charset="0"/>
                <a:cs typeface="Trebuchet MS" charset="0"/>
                <a:hlinkClick r:id="rId27"/>
              </a:rPr>
              <a:t>https://</a:t>
            </a:r>
            <a:r>
              <a:rPr kumimoji="0" lang="x-none" altLang="x-none" sz="20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Trebuchet MS" charset="0"/>
                <a:ea typeface="Trebuchet MS" charset="0"/>
                <a:cs typeface="Trebuchet MS" charset="0"/>
                <a:hlinkClick r:id="rId27"/>
              </a:rPr>
              <a:t>github.com/chendaniely/mann2</a:t>
            </a:r>
            <a:r>
              <a:rPr lang="en-US" altLang="x-none" sz="2000" dirty="0" smtClean="0">
                <a:solidFill>
                  <a:schemeClr val="bg2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,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x-none" sz="2000" b="0" i="0" strike="noStrike" cap="none" normalizeH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kumimoji="0" lang="en-US" altLang="x-none" sz="2000" b="0" i="0" strike="noStrike" cap="none" normalizeH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Trebuchet MS" charset="0"/>
                <a:ea typeface="Trebuchet MS" charset="0"/>
                <a:cs typeface="Trebuchet MS" charset="0"/>
              </a:rPr>
              <a:t>                  </a:t>
            </a:r>
            <a:r>
              <a:rPr kumimoji="0" lang="x-none" altLang="x-none" sz="20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Trebuchet MS" charset="0"/>
                <a:ea typeface="Trebuchet MS" charset="0"/>
                <a:cs typeface="Trebuchet MS" charset="0"/>
                <a:hlinkClick r:id="rId28"/>
              </a:rPr>
              <a:t>https</a:t>
            </a:r>
            <a:r>
              <a:rPr kumimoji="0" lang="x-none" altLang="x-none" sz="20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Trebuchet MS" charset="0"/>
                <a:ea typeface="Trebuchet MS" charset="0"/>
                <a:cs typeface="Trebuchet MS" charset="0"/>
                <a:hlinkClick r:id="rId28"/>
              </a:rPr>
              <a:t>://</a:t>
            </a:r>
            <a:r>
              <a:rPr kumimoji="0" lang="x-none" altLang="x-none" sz="20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Trebuchet MS" charset="0"/>
                <a:ea typeface="Trebuchet MS" charset="0"/>
                <a:cs typeface="Trebuchet MS" charset="0"/>
                <a:hlinkClick r:id="rId28"/>
              </a:rPr>
              <a:t>github.com/chendaniely/mann2_simulations</a:t>
            </a:r>
            <a:r>
              <a:rPr kumimoji="0" lang="en-US" altLang="x-none" sz="2000" b="0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Trebuchet MS" charset="0"/>
                <a:ea typeface="Trebuchet MS" charset="0"/>
                <a:cs typeface="Trebuchet MS" charset="0"/>
              </a:rPr>
              <a:t>,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x-none" sz="2000" dirty="0" smtClean="0">
                <a:solidFill>
                  <a:schemeClr val="bg2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                   </a:t>
            </a:r>
            <a:r>
              <a:rPr lang="x-none" altLang="x-none" sz="2000" dirty="0" smtClean="0">
                <a:solidFill>
                  <a:schemeClr val="bg2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  <a:hlinkClick r:id="rId28"/>
              </a:rPr>
              <a:t>https</a:t>
            </a:r>
            <a:r>
              <a:rPr lang="x-none" altLang="x-none" sz="2000" dirty="0">
                <a:solidFill>
                  <a:schemeClr val="bg2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  <a:hlinkClick r:id="rId28"/>
              </a:rPr>
              <a:t>://</a:t>
            </a:r>
            <a:r>
              <a:rPr lang="x-none" altLang="x-none" sz="2000" dirty="0" smtClean="0">
                <a:solidFill>
                  <a:schemeClr val="bg2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  <a:hlinkClick r:id="rId28"/>
              </a:rPr>
              <a:t>github.com/chendaniely/mann</a:t>
            </a:r>
            <a:endParaRPr kumimoji="0" lang="x-none" altLang="x-none" sz="2000" b="0" i="0" u="sng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Trebuchet MS" charset="0"/>
              <a:ea typeface="Trebuchet MS" charset="0"/>
              <a:cs typeface="Trebuchet MS" charset="0"/>
            </a:endParaRPr>
          </a:p>
        </p:txBody>
      </p:sp>
      <p:pic>
        <p:nvPicPr>
          <p:cNvPr id="1056" name="Picture 32" descr="https://lh4.googleusercontent.com/DEfsHR91HZOSprwiVNgrpWAzyVbcm4QIbYgnAu3YGz7leu5u1S8SyESIrA6RM7ETaVDHnPCrB1C1TYHGz6XyZrVEOGPJALCjv_Hbft9iNM9uAwftwSvVpZj69uazKY2rn2P176eCO8E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8325" y="37189541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Picture 33" descr="https://lh5.googleusercontent.com/xwvkrqjQEpZXIGyIaJIFlmGmi9kI9sy1rs7DDuuGgRGMtfTBQz_wY9ZwgJthF1Z8ea3TwOnOxgOoKq_K46sIxhgeQxgB1sfIhgIQgmo7RAuBNBOx7DbAu3EwpTcdK_t3mx15P8CeHRA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3222" y="37189541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https://lh5.googleusercontent.com/dSI7sP7Twwnz2Dzo2Hy2q1_RRSHirN71ifYi0nidE1NGjw6_yTKSELhNbiQb2mbrVM5lOJjWQZDh-mJLhVW7WJYNODaASqaNL8fk5V8rsqJnQVZcicWJvVqrqOQDa8WVCW4hpJICeE4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8081" y="37458492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" name="TextBox 1024"/>
          <p:cNvSpPr txBox="1"/>
          <p:nvPr/>
        </p:nvSpPr>
        <p:spPr>
          <a:xfrm>
            <a:off x="32767966" y="37090200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x-none" altLang="x-none" sz="2000" dirty="0" smtClean="0">
                <a:solidFill>
                  <a:schemeClr val="bg2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@chendaniely</a:t>
            </a:r>
          </a:p>
          <a:p>
            <a:pPr lvl="0"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x-none" altLang="x-none" sz="2000" dirty="0" smtClean="0">
                <a:solidFill>
                  <a:schemeClr val="bg2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http://orcid.org/0000-0003-3857-1741</a:t>
            </a:r>
            <a:endParaRPr lang="x-none" altLang="x-none" sz="2000" dirty="0">
              <a:solidFill>
                <a:schemeClr val="bg2">
                  <a:lumMod val="50000"/>
                </a:schemeClr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036" name="TextBox 1035"/>
          <p:cNvSpPr txBox="1"/>
          <p:nvPr/>
        </p:nvSpPr>
        <p:spPr>
          <a:xfrm>
            <a:off x="7425039" y="36822780"/>
            <a:ext cx="11189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x-none" altLang="x-none" sz="2000" dirty="0" smtClean="0">
                <a:solidFill>
                  <a:schemeClr val="bg2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NSF </a:t>
            </a:r>
            <a:r>
              <a:rPr lang="x-none" altLang="x-none" sz="2000" dirty="0">
                <a:solidFill>
                  <a:schemeClr val="bg2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Interdisciplinary Behavioral and Social Science </a:t>
            </a:r>
            <a:r>
              <a:rPr lang="x-none" altLang="x-none" sz="2000" dirty="0" smtClean="0">
                <a:solidFill>
                  <a:schemeClr val="bg2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Research:</a:t>
            </a:r>
            <a:endParaRPr lang="en-US" altLang="x-none" sz="2000" dirty="0" smtClean="0">
              <a:solidFill>
                <a:schemeClr val="bg2">
                  <a:lumMod val="50000"/>
                </a:schemeClr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x-none" sz="2000" dirty="0">
                <a:solidFill>
                  <a:schemeClr val="bg2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altLang="x-none" sz="2000" dirty="0" smtClean="0">
                <a:solidFill>
                  <a:schemeClr val="bg2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   </a:t>
            </a:r>
            <a:r>
              <a:rPr lang="x-none" altLang="x-none" sz="2000" dirty="0" smtClean="0">
                <a:solidFill>
                  <a:schemeClr val="bg2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Understanding </a:t>
            </a:r>
            <a:r>
              <a:rPr lang="x-none" altLang="x-none" sz="2000" dirty="0">
                <a:solidFill>
                  <a:schemeClr val="bg2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Social Diffusion Dynamics Among Networked Cognitive Systems (#1520359</a:t>
            </a:r>
            <a:r>
              <a:rPr lang="x-none" altLang="x-none" sz="2000" dirty="0" smtClean="0">
                <a:solidFill>
                  <a:schemeClr val="bg2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)</a:t>
            </a:r>
            <a:endParaRPr lang="x-none" altLang="x-none" sz="2000" dirty="0">
              <a:solidFill>
                <a:schemeClr val="bg2">
                  <a:lumMod val="50000"/>
                </a:schemeClr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pic>
        <p:nvPicPr>
          <p:cNvPr id="1038" name="Picture 1037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14617" y="25595244"/>
            <a:ext cx="38227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09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754</TotalTime>
  <Words>304</Words>
  <Application>Microsoft Macintosh PowerPoint</Application>
  <PresentationFormat>Custom</PresentationFormat>
  <Paragraphs>86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Blanch Caps</vt:lpstr>
      <vt:lpstr>Calibri</vt:lpstr>
      <vt:lpstr>Calibri Light</vt:lpstr>
      <vt:lpstr>Raleway</vt:lpstr>
      <vt:lpstr>Raleway Medium</vt:lpstr>
      <vt:lpstr>Trebuchet MS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33</cp:revision>
  <dcterms:created xsi:type="dcterms:W3CDTF">2016-07-05T19:56:53Z</dcterms:created>
  <dcterms:modified xsi:type="dcterms:W3CDTF">2017-06-17T05:12:59Z</dcterms:modified>
</cp:coreProperties>
</file>